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8"/>
  </p:notesMasterIdLst>
  <p:sldIdLst>
    <p:sldId id="260" r:id="rId2"/>
    <p:sldId id="261" r:id="rId3"/>
    <p:sldId id="287" r:id="rId4"/>
    <p:sldId id="288" r:id="rId5"/>
    <p:sldId id="286" r:id="rId6"/>
    <p:sldId id="294" r:id="rId7"/>
    <p:sldId id="289" r:id="rId8"/>
    <p:sldId id="295" r:id="rId9"/>
    <p:sldId id="296" r:id="rId10"/>
    <p:sldId id="293" r:id="rId11"/>
    <p:sldId id="297" r:id="rId12"/>
    <p:sldId id="298" r:id="rId13"/>
    <p:sldId id="299" r:id="rId14"/>
    <p:sldId id="300" r:id="rId15"/>
    <p:sldId id="30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>
        <p:scale>
          <a:sx n="73" d="100"/>
          <a:sy n="73" d="100"/>
        </p:scale>
        <p:origin x="52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Iuv6hY6zsd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3 – Oct 31,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092" y="2508068"/>
            <a:ext cx="4741817" cy="343553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Do Now: P3 Challenge –</a:t>
            </a:r>
          </a:p>
          <a:p>
            <a:r>
              <a:rPr lang="en-US" sz="2400" b="1" dirty="0" smtClean="0"/>
              <a:t>The displacement of a particle executing SHM is given by  </a:t>
            </a:r>
          </a:p>
          <a:p>
            <a:pPr marL="0" indent="0">
              <a:buNone/>
            </a:pPr>
            <a:r>
              <a:rPr lang="en-US" sz="2400" b="1" dirty="0" smtClean="0"/>
              <a:t>     x =  – 6.0 sin (4</a:t>
            </a:r>
            <a:r>
              <a:rPr lang="en-US" sz="2400" b="1" dirty="0" smtClean="0">
                <a:sym typeface="Euclid Symbol" panose="05050102010706020507" pitchFamily="18" charset="2"/>
              </a:rPr>
              <a:t>t) where x is in cm and t is in seconds.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Determine a) the amplitude, b) the period, c) the frequency</a:t>
            </a:r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34891" y="2334794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Reminder: Your first draft for your IA Project</a:t>
            </a:r>
          </a:p>
          <a:p>
            <a:r>
              <a:rPr lang="en-US" sz="2000" b="1" dirty="0"/>
              <a:t>Is due today. It should  include </a:t>
            </a:r>
          </a:p>
          <a:p>
            <a:pPr marL="342900" indent="-342900">
              <a:buAutoNum type="arabicParenR"/>
            </a:pPr>
            <a:r>
              <a:rPr lang="en-US" sz="2000" b="1" u="sng" dirty="0"/>
              <a:t>Introduction</a:t>
            </a:r>
            <a:r>
              <a:rPr lang="en-US" sz="2000" b="1" dirty="0"/>
              <a:t> explaining why you picked this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expt</a:t>
            </a:r>
            <a:r>
              <a:rPr lang="en-US" sz="2000" b="1" dirty="0"/>
              <a:t>/topic </a:t>
            </a:r>
          </a:p>
          <a:p>
            <a:r>
              <a:rPr lang="en-US" sz="2000" b="1" dirty="0"/>
              <a:t>2) </a:t>
            </a:r>
            <a:r>
              <a:rPr lang="en-US" sz="2000" b="1" u="sng" dirty="0"/>
              <a:t>Background</a:t>
            </a:r>
            <a:r>
              <a:rPr lang="en-US" sz="2000" b="1" dirty="0"/>
              <a:t> explaining all that is needed </a:t>
            </a:r>
          </a:p>
          <a:p>
            <a:r>
              <a:rPr lang="en-US" sz="2000" b="1" dirty="0"/>
              <a:t>to understand the physics involved and/or the</a:t>
            </a:r>
          </a:p>
          <a:p>
            <a:r>
              <a:rPr lang="en-US" sz="2000" b="1" dirty="0"/>
              <a:t>methods used and what your IV and DV will be</a:t>
            </a:r>
          </a:p>
          <a:p>
            <a:r>
              <a:rPr lang="en-US" sz="2000" b="1" dirty="0"/>
              <a:t>3) </a:t>
            </a:r>
            <a:r>
              <a:rPr lang="en-US" sz="2000" b="1" u="sng" dirty="0"/>
              <a:t>Procedure</a:t>
            </a:r>
            <a:r>
              <a:rPr lang="en-US" sz="2000" b="1" dirty="0"/>
              <a:t> a proposed methodology </a:t>
            </a:r>
          </a:p>
          <a:p>
            <a:r>
              <a:rPr lang="en-US" sz="2000" b="1" dirty="0"/>
              <a:t>Explaining how your IV and DV will be </a:t>
            </a:r>
            <a:r>
              <a:rPr lang="en-US" sz="2000" b="1" dirty="0" smtClean="0"/>
              <a:t>measured and </a:t>
            </a:r>
            <a:r>
              <a:rPr lang="en-US" sz="2000" b="1" dirty="0"/>
              <a:t>an expected schedule for performing trials.</a:t>
            </a:r>
          </a:p>
          <a:p>
            <a:r>
              <a:rPr lang="en-US" sz="2000" b="1" dirty="0"/>
              <a:t>30 </a:t>
            </a:r>
            <a:r>
              <a:rPr lang="en-US" sz="2000" b="1" dirty="0" err="1"/>
              <a:t>pt</a:t>
            </a:r>
            <a:r>
              <a:rPr lang="en-US" sz="2000" b="1" dirty="0"/>
              <a:t> assignment – graded only on completion</a:t>
            </a:r>
          </a:p>
          <a:p>
            <a:r>
              <a:rPr lang="en-US" sz="2000" b="1" dirty="0"/>
              <a:t>and punctuality. </a:t>
            </a:r>
            <a:r>
              <a:rPr lang="en-US" sz="2000" b="1" dirty="0" err="1"/>
              <a:t>Get’er</a:t>
            </a:r>
            <a:r>
              <a:rPr lang="en-US" sz="2000" b="1" dirty="0"/>
              <a:t> done.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 light with a wavelength of 752 nm passes through a single slit with a width of 1.20 x 10</a:t>
            </a:r>
            <a:r>
              <a:rPr lang="en-US" b="1" baseline="30000" dirty="0" smtClean="0"/>
              <a:t>-6</a:t>
            </a:r>
            <a:r>
              <a:rPr lang="en-US" b="1" dirty="0" smtClean="0"/>
              <a:t> m creating an interference pattern on a screen 0.750 m away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 smtClean="0"/>
              <a:t>What is the distance between the central maximum and the first minimum on the screen?</a:t>
            </a:r>
          </a:p>
          <a:p>
            <a:r>
              <a:rPr lang="en-US" b="1" dirty="0"/>
              <a:t>What is the angle between the central maximum and the first minimum?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47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173309" cy="3416300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www.youtube.com/watch?v=Iuv6hY6zsd0</a:t>
            </a:r>
            <a:r>
              <a:rPr lang="en-US" b="1" dirty="0" smtClean="0"/>
              <a:t> A modern take on Young’s original double slit experiment with sunlight.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Creates an interference pattern with bright and dark fringes.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59" y="2469560"/>
            <a:ext cx="3123988" cy="926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46" y="3755911"/>
            <a:ext cx="3368001" cy="2462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276" t="37589" r="40931" b="40089"/>
          <a:stretch/>
        </p:blipFill>
        <p:spPr>
          <a:xfrm>
            <a:off x="1864167" y="3700167"/>
            <a:ext cx="4754881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52086" cy="706964"/>
          </a:xfrm>
        </p:spPr>
        <p:txBody>
          <a:bodyPr/>
          <a:lstStyle/>
          <a:p>
            <a:r>
              <a:rPr lang="en-US" dirty="0" smtClean="0"/>
              <a:t>Double slit interference pattern creation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4893149" cy="3416300"/>
              </a:xfrm>
            </p:spPr>
            <p:txBody>
              <a:bodyPr/>
              <a:lstStyle/>
              <a:p>
                <a:r>
                  <a:rPr lang="en-US" b="1" dirty="0" smtClean="0"/>
                  <a:t>Same assumptions as single slit diffraction. (see image)</a:t>
                </a:r>
              </a:p>
              <a:p>
                <a:r>
                  <a:rPr lang="en-US" b="1" dirty="0" smtClean="0"/>
                  <a:t>The distance between the central bright spot and the next bright spot is called the </a:t>
                </a:r>
                <a:r>
                  <a:rPr lang="en-US" b="1" u="sng" dirty="0" smtClean="0"/>
                  <a:t>fringe spacing</a:t>
                </a:r>
                <a:r>
                  <a:rPr lang="en-US" b="1" dirty="0" smtClean="0"/>
                  <a:t>, </a:t>
                </a:r>
                <a:r>
                  <a:rPr lang="en-US" b="1" i="1" dirty="0" smtClean="0"/>
                  <a:t>y</a:t>
                </a:r>
                <a:r>
                  <a:rPr lang="en-US" b="1" dirty="0" smtClean="0"/>
                  <a:t>.</a:t>
                </a:r>
              </a:p>
              <a:p>
                <a:r>
                  <a:rPr lang="en-US" b="1" dirty="0" smtClean="0"/>
                  <a:t>For IB, fringe spacing is given by </a:t>
                </a:r>
                <a:r>
                  <a:rPr lang="en-US" b="1" i="1" dirty="0" smtClean="0"/>
                  <a:t>s</a:t>
                </a:r>
                <a:r>
                  <a:rPr lang="en-US" b="1" dirty="0" smtClean="0"/>
                  <a:t> and calculated as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where D is the distance to the screen and d is the distance </a:t>
                </a:r>
                <a:r>
                  <a:rPr lang="en-US" b="1" i="1" dirty="0" smtClean="0"/>
                  <a:t>between</a:t>
                </a:r>
                <a:r>
                  <a:rPr lang="en-US" b="1" dirty="0" smtClean="0"/>
                  <a:t> the slits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4893149" cy="3416300"/>
              </a:xfrm>
              <a:blipFill>
                <a:blip r:embed="rId2"/>
                <a:stretch>
                  <a:fillRect l="-249" t="-89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97" y="2603500"/>
            <a:ext cx="5724525" cy="3533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820" y="5696962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81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one and two slits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893148" cy="3416300"/>
          </a:xfrm>
        </p:spPr>
        <p:txBody>
          <a:bodyPr/>
          <a:lstStyle/>
          <a:p>
            <a:r>
              <a:rPr lang="en-US" b="1" dirty="0" smtClean="0"/>
              <a:t>You’ll notice that </a:t>
            </a:r>
            <a:r>
              <a:rPr lang="en-US" b="1" u="sng" dirty="0" smtClean="0"/>
              <a:t>a real double slit display shows characteristics of both</a:t>
            </a:r>
            <a:r>
              <a:rPr lang="en-US" b="1" dirty="0" smtClean="0"/>
              <a:t> diffraction based on slit width and the interference based on the distance between slits. (shown on the right.)</a:t>
            </a:r>
            <a:r>
              <a:rPr lang="en-US" dirty="0" smtClean="0"/>
              <a:t>  </a:t>
            </a:r>
          </a:p>
          <a:p>
            <a:r>
              <a:rPr lang="en-US" b="1" dirty="0" smtClean="0"/>
              <a:t>The same equation applies to both, but calculates different things.</a:t>
            </a:r>
          </a:p>
          <a:p>
            <a:r>
              <a:rPr lang="en-US" b="1" dirty="0" smtClean="0"/>
              <a:t>One slit is a minimum condition.</a:t>
            </a:r>
          </a:p>
          <a:p>
            <a:r>
              <a:rPr lang="en-US" b="1" dirty="0" smtClean="0"/>
              <a:t>Two slits is a maximum condition.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4195"/>
            <a:ext cx="5461935" cy="4044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59" y="5724774"/>
            <a:ext cx="3123988" cy="9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Red light with a wavelength of 752 nm passes through a pair of vertical </a:t>
            </a:r>
            <a:r>
              <a:rPr lang="en-US" sz="2400" b="1" dirty="0" smtClean="0"/>
              <a:t>1.30 x 10</a:t>
            </a:r>
            <a:r>
              <a:rPr lang="en-US" sz="2400" b="1" baseline="30000" dirty="0" smtClean="0"/>
              <a:t>-5 </a:t>
            </a:r>
            <a:r>
              <a:rPr lang="en-US" sz="2400" b="1" dirty="0" smtClean="0"/>
              <a:t>m slits </a:t>
            </a:r>
            <a:r>
              <a:rPr lang="en-US" sz="2400" b="1" dirty="0" smtClean="0"/>
              <a:t>with a separation of 6.20 x 10</a:t>
            </a:r>
            <a:r>
              <a:rPr lang="en-US" sz="2400" b="1" baseline="30000" dirty="0" smtClean="0"/>
              <a:t>-5</a:t>
            </a:r>
            <a:r>
              <a:rPr lang="en-US" sz="2400" b="1" dirty="0" smtClean="0"/>
              <a:t> m creating an interference pattern on a screen 0.750 m away. (Watch units)</a:t>
            </a:r>
          </a:p>
          <a:p>
            <a:r>
              <a:rPr lang="en-US" sz="2400" b="1" dirty="0" smtClean="0"/>
              <a:t>What is the distance between the central maximum and the third bright fringe to the side</a:t>
            </a:r>
            <a:r>
              <a:rPr lang="en-US" sz="2400" b="1" dirty="0" smtClean="0"/>
              <a:t>?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229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and Double Slit Review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8" y="2361161"/>
            <a:ext cx="4941025" cy="4127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2577887"/>
            <a:ext cx="5461935" cy="40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1275" cy="34163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Exit Slip – What is the width of the central maximum of the diffraction pattern </a:t>
            </a:r>
            <a:r>
              <a:rPr lang="en-US" b="1" dirty="0" smtClean="0"/>
              <a:t>produced on a screen 1.25 m away </a:t>
            </a:r>
            <a:r>
              <a:rPr lang="en-US" b="1" dirty="0" smtClean="0"/>
              <a:t>when red light with a wavelength of 735 nm is passed through a single </a:t>
            </a:r>
            <a:r>
              <a:rPr lang="en-US" b="1" dirty="0" smtClean="0"/>
              <a:t>25 </a:t>
            </a:r>
            <a:r>
              <a:rPr lang="el-GR" b="1" dirty="0" smtClean="0"/>
              <a:t>μ</a:t>
            </a:r>
            <a:r>
              <a:rPr lang="en-US" b="1" dirty="0" smtClean="0"/>
              <a:t>m slit?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What’s due? (homework for a homework check next class)</a:t>
            </a:r>
          </a:p>
          <a:p>
            <a:pPr lvl="2"/>
            <a:r>
              <a:rPr lang="en-US" b="1" dirty="0" smtClean="0"/>
              <a:t>Single and Double Slits Worksheet</a:t>
            </a:r>
            <a:endParaRPr lang="en-US" b="1" dirty="0"/>
          </a:p>
          <a:p>
            <a:pPr lvl="1"/>
            <a:r>
              <a:rPr lang="en-US" b="1" dirty="0" smtClean="0"/>
              <a:t>What’s next? (What to read to prepare for the next class.</a:t>
            </a:r>
          </a:p>
          <a:p>
            <a:pPr lvl="2"/>
            <a:r>
              <a:rPr lang="en-US" b="1" dirty="0" smtClean="0"/>
              <a:t>Read IB 9.3,  p182 – 189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6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Objectives/Agenda/Assignment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046" y="2603499"/>
            <a:ext cx="10067228" cy="341630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Objective:  </a:t>
            </a:r>
          </a:p>
          <a:p>
            <a:pPr lvl="1"/>
            <a:r>
              <a:rPr lang="en-US" sz="2400" b="1" dirty="0" smtClean="0"/>
              <a:t>4.4 Wave optics</a:t>
            </a:r>
          </a:p>
          <a:p>
            <a:r>
              <a:rPr lang="en-US" sz="2800" b="1" dirty="0" smtClean="0"/>
              <a:t>Agenda:</a:t>
            </a:r>
          </a:p>
          <a:p>
            <a:pPr lvl="1"/>
            <a:r>
              <a:rPr lang="en-US" sz="2600" b="1" dirty="0" smtClean="0"/>
              <a:t>Homework Review #25-28</a:t>
            </a:r>
            <a:endParaRPr lang="en-US" sz="2600" dirty="0"/>
          </a:p>
          <a:p>
            <a:pPr lvl="1"/>
            <a:r>
              <a:rPr lang="en-US" sz="2000" b="1" dirty="0"/>
              <a:t>Diffraction 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Path </a:t>
            </a:r>
            <a:r>
              <a:rPr lang="en-US" sz="2000" b="1" dirty="0"/>
              <a:t>difference 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Double Slit interference</a:t>
            </a:r>
            <a:endParaRPr lang="en-US" sz="2800" dirty="0"/>
          </a:p>
          <a:p>
            <a:r>
              <a:rPr lang="en-US" sz="2400" b="1" dirty="0" smtClean="0"/>
              <a:t>Assignment</a:t>
            </a:r>
            <a:r>
              <a:rPr lang="en-US" sz="2400" b="1" dirty="0"/>
              <a:t>: </a:t>
            </a:r>
            <a:r>
              <a:rPr lang="en-US" sz="2400" b="1" dirty="0" smtClean="0"/>
              <a:t>Single and Double Slits WS</a:t>
            </a:r>
            <a:endParaRPr lang="en-US" sz="2400" b="1" dirty="0"/>
          </a:p>
          <a:p>
            <a:endParaRPr lang="en-US" b="1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51" y="2278035"/>
            <a:ext cx="6609697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When waves of a given wavelength encounter a </a:t>
            </a:r>
            <a:r>
              <a:rPr lang="en-US" sz="2400" b="1" u="sng" dirty="0" smtClean="0"/>
              <a:t>an opening  (aperture) </a:t>
            </a:r>
            <a:r>
              <a:rPr lang="en-US" sz="2400" b="1" dirty="0" smtClean="0"/>
              <a:t>that is either of a </a:t>
            </a:r>
            <a:r>
              <a:rPr lang="en-US" sz="2400" b="1" u="sng" dirty="0" smtClean="0"/>
              <a:t>similar magnitude to the size of its wavelength </a:t>
            </a:r>
            <a:r>
              <a:rPr lang="en-US" sz="2400" b="1" dirty="0" smtClean="0"/>
              <a:t>or something smaller, the </a:t>
            </a:r>
            <a:r>
              <a:rPr lang="en-US" sz="2400" b="1" u="sng" dirty="0" smtClean="0"/>
              <a:t>wavefronts get bent</a:t>
            </a:r>
            <a:r>
              <a:rPr lang="en-US" sz="2400" b="1" dirty="0" smtClean="0"/>
              <a:t> by passing through the aperture. </a:t>
            </a:r>
          </a:p>
          <a:p>
            <a:r>
              <a:rPr lang="en-US" sz="2400" b="1" u="sng" dirty="0" smtClean="0"/>
              <a:t>The smaller the aperture, the more bending</a:t>
            </a:r>
            <a:r>
              <a:rPr lang="en-US" sz="2400" b="1" dirty="0" smtClean="0"/>
              <a:t>, tending toward creating a point source of circular waves for extremely small apertures compared to wavelength.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0" t="22405" r="57305" b="41366"/>
          <a:stretch/>
        </p:blipFill>
        <p:spPr>
          <a:xfrm>
            <a:off x="7186048" y="2909053"/>
            <a:ext cx="5005952" cy="26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5990429" cy="34163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Light from a single slit creates a complex </a:t>
            </a:r>
            <a:r>
              <a:rPr lang="en-US" sz="2800" b="1" u="sng" dirty="0" smtClean="0"/>
              <a:t>diffraction pattern</a:t>
            </a:r>
            <a:r>
              <a:rPr lang="en-US" sz="2800" b="1" dirty="0" smtClean="0"/>
              <a:t>. That varies </a:t>
            </a:r>
            <a:r>
              <a:rPr lang="en-US" sz="2800" b="1" u="sng" dirty="0" smtClean="0"/>
              <a:t>depending on the slit width</a:t>
            </a:r>
            <a:r>
              <a:rPr lang="en-US" sz="2800" b="1" dirty="0" smtClean="0"/>
              <a:t>. </a:t>
            </a:r>
            <a:r>
              <a:rPr lang="en-US" sz="2800" dirty="0" smtClean="0"/>
              <a:t>  </a:t>
            </a:r>
          </a:p>
          <a:p>
            <a:r>
              <a:rPr lang="en-US" sz="2800" b="1" dirty="0" smtClean="0"/>
              <a:t>The key features are a) the </a:t>
            </a:r>
            <a:r>
              <a:rPr lang="en-US" sz="2800" b="1" u="sng" dirty="0" smtClean="0"/>
              <a:t>perpendicular direction </a:t>
            </a:r>
            <a:r>
              <a:rPr lang="en-US" sz="2800" b="1" dirty="0" smtClean="0"/>
              <a:t>of the screen to the slit and b) the </a:t>
            </a:r>
            <a:r>
              <a:rPr lang="en-US" sz="2800" b="1" u="sng" dirty="0" smtClean="0"/>
              <a:t>distance to the first minimum </a:t>
            </a:r>
            <a:r>
              <a:rPr lang="en-US" sz="2800" b="1" dirty="0" smtClean="0"/>
              <a:t>/dark spot</a:t>
            </a:r>
            <a:r>
              <a:rPr lang="en-US" sz="2800" dirty="0" smtClean="0"/>
              <a:t> 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75" y="2218235"/>
            <a:ext cx="3904582" cy="231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87" y="4698047"/>
            <a:ext cx="2691707" cy="19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 pattern creation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6189275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Consider two light beams, one emerging from each edge of the slit. </a:t>
                </a:r>
              </a:p>
              <a:p>
                <a:r>
                  <a:rPr lang="en-US" sz="2400" b="1" dirty="0" smtClean="0"/>
                  <a:t>The difference in the distance to a given point on the screen y units away from the center is called the </a:t>
                </a:r>
                <a:r>
                  <a:rPr lang="en-US" sz="2400" b="1" u="sng" dirty="0" smtClean="0"/>
                  <a:t>path difference</a:t>
                </a:r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 smtClean="0"/>
                  <a:t> delta = b sin 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 = n</a:t>
                </a:r>
              </a:p>
              <a:p>
                <a:endParaRPr lang="en-US" sz="2400" b="1" dirty="0">
                  <a:sym typeface="Euclid Symbol" panose="05050102010706020507" pitchFamily="18" charset="2"/>
                </a:endParaRPr>
              </a:p>
              <a:p>
                <a:endParaRPr lang="en-US" sz="2400" b="1" dirty="0" smtClean="0">
                  <a:sym typeface="Euclid Symbol" panose="05050102010706020507" pitchFamily="18" charset="2"/>
                </a:endParaRPr>
              </a:p>
              <a:p>
                <a:endParaRPr lang="en-US" sz="2400" b="1" dirty="0">
                  <a:sym typeface="Euclid Symbol" panose="05050102010706020507" pitchFamily="18" charset="2"/>
                </a:endParaRPr>
              </a:p>
              <a:p>
                <a:endParaRPr lang="en-US" sz="2400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6189275" cy="3416300"/>
              </a:xfrm>
              <a:blipFill>
                <a:blip r:embed="rId4"/>
                <a:stretch>
                  <a:fillRect l="-787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2420937"/>
            <a:ext cx="4572000" cy="378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0" t="1213" r="9731" b="71737"/>
          <a:stretch/>
        </p:blipFill>
        <p:spPr>
          <a:xfrm>
            <a:off x="2262752" y="5024490"/>
            <a:ext cx="3130658" cy="1601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2420936"/>
            <a:ext cx="4572000" cy="3781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1226" y="4311648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76230" y="5269960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364798" y="5927824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9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 pattern creation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420937"/>
                <a:ext cx="6189275" cy="402635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For two sources of light with the same frequency and in phase (as the two sides would be), there will be </a:t>
                </a:r>
                <a:r>
                  <a:rPr lang="en-US" b="1" u="sng" dirty="0" smtClean="0"/>
                  <a:t>constructive interference </a:t>
                </a:r>
                <a:r>
                  <a:rPr lang="en-US" b="1" dirty="0" smtClean="0"/>
                  <a:t>when the path difference is some multiple of the wavelength.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3200" b="1" dirty="0" smtClean="0"/>
                  <a:t>  </a:t>
                </a:r>
                <a:r>
                  <a:rPr lang="en-US" b="1" dirty="0" smtClean="0"/>
                  <a:t>where n is an integer (IB uses n, world uses m)</a:t>
                </a:r>
              </a:p>
              <a:p>
                <a:r>
                  <a:rPr lang="en-US" b="1" dirty="0" smtClean="0"/>
                  <a:t>There will be </a:t>
                </a:r>
                <a:r>
                  <a:rPr lang="en-US" b="1" u="sng" dirty="0" smtClean="0"/>
                  <a:t>destructive interference </a:t>
                </a:r>
                <a:r>
                  <a:rPr lang="en-US" b="1" dirty="0" smtClean="0"/>
                  <a:t>when the path difference is some multiple and a half of the wavelength.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800" b="1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420937"/>
                <a:ext cx="6189275" cy="4026357"/>
              </a:xfrm>
              <a:blipFill>
                <a:blip r:embed="rId2"/>
                <a:stretch>
                  <a:fillRect l="-197" t="-756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2420937"/>
            <a:ext cx="4572000" cy="3781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1226" y="4311648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476230" y="5269960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364798" y="5927824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40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 pattern creation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5891731" cy="34163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Consider the small triangle.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b="1" dirty="0" smtClean="0"/>
                  <a:t> can be expressed in terms of slit width </a:t>
                </a:r>
                <a:r>
                  <a:rPr lang="en-US" sz="2400" b="1" i="1" dirty="0"/>
                  <a:t>b</a:t>
                </a:r>
                <a:r>
                  <a:rPr lang="en-US" sz="2400" b="1" dirty="0" smtClean="0"/>
                  <a:t> and the angle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𝒃𝒔𝒊𝒏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As long as the distance to the screen D is large compared to the slit width </a:t>
                </a:r>
                <a:r>
                  <a:rPr lang="en-US" sz="2400" b="1" i="1" dirty="0"/>
                  <a:t>b</a:t>
                </a:r>
                <a:r>
                  <a:rPr lang="en-US" sz="2400" b="1" i="1" dirty="0" smtClean="0"/>
                  <a:t>,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/>
                  <a:t>then the angles shown will be equal and the two right triangles shown will be similar and the angle will be very small.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5891731" cy="3416300"/>
              </a:xfrm>
              <a:blipFill>
                <a:blip r:embed="rId2"/>
                <a:stretch>
                  <a:fillRect l="-827" t="-1426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2420937"/>
            <a:ext cx="4572000" cy="3781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1226" y="4311648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76230" y="5269960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364798" y="5927824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82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 pattern creation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5891731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At small angles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𝒕𝒂𝒏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𝒃𝒚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 smtClean="0"/>
                  <a:t>    solving for y gives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When n=1, y is the distance from the central maximum to the first </a:t>
                </a:r>
                <a:r>
                  <a:rPr lang="en-US" sz="2000" b="1" u="sng" dirty="0" smtClean="0"/>
                  <a:t>minimum</a:t>
                </a:r>
                <a:r>
                  <a:rPr lang="en-US" sz="2000" b="1" dirty="0" smtClean="0"/>
                  <a:t>. </a:t>
                </a:r>
              </a:p>
              <a:p>
                <a:r>
                  <a:rPr lang="en-US" sz="2000" b="1" dirty="0" smtClean="0"/>
                  <a:t>2y is the width of the central maximum bar of light. </a:t>
                </a:r>
                <a:endParaRPr lang="en-US" sz="2000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5891731" cy="3416300"/>
              </a:xfrm>
              <a:blipFill>
                <a:blip r:embed="rId2"/>
                <a:stretch>
                  <a:fillRect l="-414" t="-891" r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9" y="2420937"/>
            <a:ext cx="4572000" cy="378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6"/>
          <a:stretch/>
        </p:blipFill>
        <p:spPr>
          <a:xfrm>
            <a:off x="3118188" y="4993775"/>
            <a:ext cx="3329665" cy="1681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6356" y="4355315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76230" y="5269960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364798" y="5927824"/>
            <a:ext cx="307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46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 pattern creation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410238"/>
                <a:ext cx="5891731" cy="34163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IB uses the following notation:</a:t>
                </a:r>
              </a:p>
              <a:p>
                <a:r>
                  <a:rPr lang="en-US" b="1" dirty="0" smtClean="0"/>
                  <a:t>b = the width of a single slit</a:t>
                </a: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en-US" b="1" dirty="0" smtClean="0"/>
                  <a:t> condition for minimum (counter intuitive ….consider light from middle path diff)</a:t>
                </a:r>
              </a:p>
              <a:p>
                <a:r>
                  <a:rPr lang="en-US" b="1" dirty="0" smtClean="0"/>
                  <a:t>D = distance from slit to screen is large so angle is small and sin </a:t>
                </a:r>
                <a:r>
                  <a:rPr lang="en-US" b="1" dirty="0" smtClean="0">
                    <a:sym typeface="Euclid Symbol" panose="05050102010706020507" pitchFamily="18" charset="2"/>
                  </a:rPr>
                  <a:t> = 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en-US" b="1" dirty="0"/>
                  <a:t> </a:t>
                </a:r>
                <a:endParaRPr lang="en-US" b="1" dirty="0" smtClean="0">
                  <a:sym typeface="Euclid Symbol" panose="05050102010706020507" pitchFamily="18" charset="2"/>
                </a:endParaRPr>
              </a:p>
              <a:p>
                <a:r>
                  <a:rPr lang="en-US" b="1" dirty="0" smtClean="0">
                    <a:sym typeface="Euclid Symbol" panose="05050102010706020507" pitchFamily="18" charset="2"/>
                  </a:rPr>
                  <a:t>y is distance from center of pattern to the first minimum</a:t>
                </a:r>
                <a:endParaRPr lang="en-US" b="1" dirty="0" smtClean="0"/>
              </a:p>
              <a:p>
                <a:r>
                  <a:rPr lang="en-US" b="1" dirty="0" smtClean="0"/>
                  <a:t>Angle to first minimum  given by </a:t>
                </a:r>
                <a:r>
                  <a:rPr lang="en-US" b="1" dirty="0" smtClean="0">
                    <a:sym typeface="Euclid Symbol" panose="05050102010706020507" pitchFamily="18" charset="2"/>
                  </a:rPr>
                  <a:t> 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 smtClean="0"/>
                  <a:t> = y/D</a:t>
                </a:r>
              </a:p>
              <a:p>
                <a:r>
                  <a:rPr lang="en-US" b="1" dirty="0" smtClean="0"/>
                  <a:t>Width of central maximum = 2y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410238"/>
                <a:ext cx="5891731" cy="3416300"/>
              </a:xfrm>
              <a:blipFill>
                <a:blip r:embed="rId5"/>
                <a:stretch>
                  <a:fillRect l="-207" t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9603" t="25583" r="25859" b="16790"/>
          <a:stretch/>
        </p:blipFill>
        <p:spPr>
          <a:xfrm>
            <a:off x="7935133" y="2410238"/>
            <a:ext cx="3192651" cy="4215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8"/>
          <a:stretch/>
        </p:blipFill>
        <p:spPr>
          <a:xfrm>
            <a:off x="3453059" y="6019800"/>
            <a:ext cx="3329665" cy="8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18175</TotalTime>
  <Words>965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Euclid Symbol</vt:lpstr>
      <vt:lpstr>Wingdings 3</vt:lpstr>
      <vt:lpstr>Ion Boardroom</vt:lpstr>
      <vt:lpstr>Physics 3 – Oct 31, 2019 </vt:lpstr>
      <vt:lpstr>Objectives/Agenda/Assignment</vt:lpstr>
      <vt:lpstr>Diffraction</vt:lpstr>
      <vt:lpstr>Single slit diffraction pattern</vt:lpstr>
      <vt:lpstr>Single slit diffraction pattern creation</vt:lpstr>
      <vt:lpstr>Single slit diffraction pattern creation</vt:lpstr>
      <vt:lpstr>Single slit diffraction pattern creation</vt:lpstr>
      <vt:lpstr>Single slit diffraction pattern creation</vt:lpstr>
      <vt:lpstr>Single slit diffraction pattern creation</vt:lpstr>
      <vt:lpstr>Problems</vt:lpstr>
      <vt:lpstr>The double slit experiment</vt:lpstr>
      <vt:lpstr>Double slit interference pattern creation</vt:lpstr>
      <vt:lpstr>Comparing one and two slits</vt:lpstr>
      <vt:lpstr>Problems</vt:lpstr>
      <vt:lpstr>Single and Double Slit Review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207</cp:revision>
  <dcterms:created xsi:type="dcterms:W3CDTF">2015-08-11T02:33:52Z</dcterms:created>
  <dcterms:modified xsi:type="dcterms:W3CDTF">2019-10-31T23:43:02Z</dcterms:modified>
</cp:coreProperties>
</file>